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81" r:id="rId2"/>
    <p:sldId id="259" r:id="rId3"/>
    <p:sldId id="271" r:id="rId4"/>
    <p:sldId id="257" r:id="rId5"/>
    <p:sldId id="260" r:id="rId6"/>
    <p:sldId id="284" r:id="rId7"/>
    <p:sldId id="299" r:id="rId8"/>
    <p:sldId id="300" r:id="rId9"/>
    <p:sldId id="301" r:id="rId10"/>
    <p:sldId id="291" r:id="rId11"/>
    <p:sldId id="292" r:id="rId12"/>
    <p:sldId id="283" r:id="rId13"/>
    <p:sldId id="285" r:id="rId14"/>
    <p:sldId id="286" r:id="rId15"/>
    <p:sldId id="287" r:id="rId16"/>
    <p:sldId id="288" r:id="rId17"/>
    <p:sldId id="320" r:id="rId18"/>
    <p:sldId id="289" r:id="rId19"/>
    <p:sldId id="274" r:id="rId20"/>
    <p:sldId id="321" r:id="rId21"/>
    <p:sldId id="322" r:id="rId22"/>
    <p:sldId id="290" r:id="rId23"/>
    <p:sldId id="279" r:id="rId24"/>
    <p:sldId id="262" r:id="rId25"/>
    <p:sldId id="264" r:id="rId26"/>
    <p:sldId id="265" r:id="rId27"/>
    <p:sldId id="261" r:id="rId28"/>
    <p:sldId id="277" r:id="rId29"/>
    <p:sldId id="263" r:id="rId30"/>
    <p:sldId id="267" r:id="rId31"/>
    <p:sldId id="270" r:id="rId32"/>
    <p:sldId id="272" r:id="rId33"/>
    <p:sldId id="269" r:id="rId34"/>
    <p:sldId id="273" r:id="rId35"/>
    <p:sldId id="275" r:id="rId36"/>
    <p:sldId id="266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AFD77-6E2D-4C2C-96A8-240D02343754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3332A-CD61-44E8-BE2C-00346016B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5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AFD77-6E2D-4C2C-96A8-240D02343754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3332A-CD61-44E8-BE2C-00346016B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70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AFD77-6E2D-4C2C-96A8-240D02343754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3332A-CD61-44E8-BE2C-00346016B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21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AFD77-6E2D-4C2C-96A8-240D02343754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3332A-CD61-44E8-BE2C-00346016BB1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6853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AFD77-6E2D-4C2C-96A8-240D02343754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3332A-CD61-44E8-BE2C-00346016B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159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AFD77-6E2D-4C2C-96A8-240D02343754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3332A-CD61-44E8-BE2C-00346016B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365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AFD77-6E2D-4C2C-96A8-240D02343754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3332A-CD61-44E8-BE2C-00346016B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815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AFD77-6E2D-4C2C-96A8-240D02343754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3332A-CD61-44E8-BE2C-00346016B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078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AFD77-6E2D-4C2C-96A8-240D02343754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3332A-CD61-44E8-BE2C-00346016B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AFD77-6E2D-4C2C-96A8-240D02343754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3332A-CD61-44E8-BE2C-00346016B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12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AFD77-6E2D-4C2C-96A8-240D02343754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3332A-CD61-44E8-BE2C-00346016B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89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AFD77-6E2D-4C2C-96A8-240D02343754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3332A-CD61-44E8-BE2C-00346016B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53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AFD77-6E2D-4C2C-96A8-240D02343754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3332A-CD61-44E8-BE2C-00346016B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8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AFD77-6E2D-4C2C-96A8-240D02343754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3332A-CD61-44E8-BE2C-00346016B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10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AFD77-6E2D-4C2C-96A8-240D02343754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3332A-CD61-44E8-BE2C-00346016B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3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AFD77-6E2D-4C2C-96A8-240D02343754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3332A-CD61-44E8-BE2C-00346016B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37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AFD77-6E2D-4C2C-96A8-240D02343754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3332A-CD61-44E8-BE2C-00346016B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971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C5AFD77-6E2D-4C2C-96A8-240D02343754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3332A-CD61-44E8-BE2C-00346016B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964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C430E5-2174-46D2-8872-208C8EE45562}"/>
              </a:ext>
            </a:extLst>
          </p:cNvPr>
          <p:cNvSpPr txBox="1"/>
          <p:nvPr/>
        </p:nvSpPr>
        <p:spPr>
          <a:xfrm>
            <a:off x="1409700" y="590550"/>
            <a:ext cx="100298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</a:t>
            </a:r>
          </a:p>
          <a:p>
            <a:r>
              <a:rPr lang="en-US" sz="4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</a:t>
            </a:r>
            <a:r>
              <a:rPr lang="en-US" sz="4800" b="1" dirty="0">
                <a:solidFill>
                  <a:schemeClr val="accent1"/>
                </a:solidFill>
              </a:rPr>
              <a:t>TRANSITION</a:t>
            </a:r>
            <a:r>
              <a:rPr lang="en-US" sz="4800" b="1" dirty="0"/>
              <a:t> </a:t>
            </a:r>
            <a:r>
              <a:rPr lang="en-US" sz="4800" dirty="0"/>
              <a:t>PLUS</a:t>
            </a:r>
          </a:p>
          <a:p>
            <a:r>
              <a:rPr lang="en-US" sz="4800" dirty="0"/>
              <a:t>                   </a:t>
            </a:r>
            <a:r>
              <a:rPr lang="en-US" sz="3600" i="1" dirty="0">
                <a:latin typeface="Bahnschrift Light" panose="020B0502040204020203" pitchFamily="34" charset="0"/>
              </a:rPr>
              <a:t> </a:t>
            </a:r>
          </a:p>
          <a:p>
            <a:r>
              <a:rPr lang="en-US" sz="4800" b="1" dirty="0"/>
              <a:t>               </a:t>
            </a:r>
            <a:r>
              <a:rPr lang="en-US" sz="4800" b="1" dirty="0">
                <a:solidFill>
                  <a:schemeClr val="tx1">
                    <a:lumMod val="85000"/>
                  </a:schemeClr>
                </a:solidFill>
              </a:rPr>
              <a:t>Training Veterans </a:t>
            </a:r>
          </a:p>
          <a:p>
            <a:r>
              <a:rPr lang="en-US" sz="4800" b="1" dirty="0"/>
              <a:t>                        </a:t>
            </a:r>
            <a:r>
              <a:rPr lang="en-US" sz="3600" i="1" dirty="0">
                <a:latin typeface="Bahnschrift Light" panose="020B0502040204020203" pitchFamily="34" charset="0"/>
              </a:rPr>
              <a:t>and</a:t>
            </a:r>
          </a:p>
          <a:p>
            <a:r>
              <a:rPr lang="en-US" sz="4800" dirty="0">
                <a:solidFill>
                  <a:schemeClr val="accent1"/>
                </a:solidFill>
              </a:rPr>
              <a:t>  </a:t>
            </a:r>
            <a:r>
              <a:rPr lang="en-US" sz="4800" b="1" dirty="0">
                <a:solidFill>
                  <a:schemeClr val="accent1"/>
                </a:solidFill>
              </a:rPr>
              <a:t>Transforming Rural Communities</a:t>
            </a:r>
          </a:p>
        </p:txBody>
      </p:sp>
    </p:spTree>
    <p:extLst>
      <p:ext uri="{BB962C8B-B14F-4D97-AF65-F5344CB8AC3E}">
        <p14:creationId xmlns:p14="http://schemas.microsoft.com/office/powerpoint/2010/main" val="1141597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3CE76-4794-475A-8240-F2EE1857C0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SAVE Farm Partnership – They need 1 ½ million lbs. of honey!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52D650-F07F-406D-81B7-C3C9450EE1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33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E13F2-BB40-4083-9FC9-DE3576926F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727199"/>
            <a:ext cx="8825658" cy="2814321"/>
          </a:xfrm>
        </p:spPr>
        <p:txBody>
          <a:bodyPr/>
          <a:lstStyle/>
          <a:p>
            <a:r>
              <a:rPr lang="en-US" sz="4800" dirty="0"/>
              <a:t>Summerfield has a lot of land and willing people who want bees and beekeepers on their property.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AC68B-93FA-414A-A908-AC139DC00C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70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29ADB8-5317-42FB-BBC7-22E9C1FF3239}"/>
              </a:ext>
            </a:extLst>
          </p:cNvPr>
          <p:cNvSpPr txBox="1"/>
          <p:nvPr/>
        </p:nvSpPr>
        <p:spPr>
          <a:xfrm>
            <a:off x="1228726" y="876300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Where We Hope to Go in the Future </a:t>
            </a:r>
          </a:p>
          <a:p>
            <a:endParaRPr lang="en-US" sz="2800" b="1" dirty="0"/>
          </a:p>
          <a:p>
            <a:r>
              <a:rPr lang="en-US" sz="2800" b="1" dirty="0"/>
              <a:t>Phase 2 - </a:t>
            </a:r>
            <a:r>
              <a:rPr lang="en-US" sz="2800" dirty="0"/>
              <a:t>Goat Herding, Chicken and Egg Production</a:t>
            </a:r>
          </a:p>
          <a:p>
            <a:endParaRPr lang="en-US" sz="2800" b="1" dirty="0"/>
          </a:p>
          <a:p>
            <a:r>
              <a:rPr lang="en-US" sz="2800" b="1" dirty="0"/>
              <a:t>Phase 3</a:t>
            </a:r>
            <a:r>
              <a:rPr lang="en-US" sz="2800" dirty="0"/>
              <a:t> -  Other small business endeavors like: </a:t>
            </a:r>
          </a:p>
          <a:p>
            <a:endParaRPr lang="en-US" sz="2800" dirty="0"/>
          </a:p>
          <a:p>
            <a:r>
              <a:rPr lang="en-US" sz="2800" dirty="0"/>
              <a:t>Health and Well-Being,  Construction Arts,  Sustainable Energy with Solar and Wind Farm Technology</a:t>
            </a:r>
          </a:p>
        </p:txBody>
      </p:sp>
    </p:spTree>
    <p:extLst>
      <p:ext uri="{BB962C8B-B14F-4D97-AF65-F5344CB8AC3E}">
        <p14:creationId xmlns:p14="http://schemas.microsoft.com/office/powerpoint/2010/main" val="2887716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77EB1A-D311-4F6C-ADD4-372144471F38}"/>
              </a:ext>
            </a:extLst>
          </p:cNvPr>
          <p:cNvSpPr txBox="1"/>
          <p:nvPr/>
        </p:nvSpPr>
        <p:spPr>
          <a:xfrm>
            <a:off x="2447925" y="685801"/>
            <a:ext cx="7810500" cy="9541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Progress on Phase 1 - </a:t>
            </a:r>
          </a:p>
          <a:p>
            <a:endParaRPr lang="en-US" sz="4800" dirty="0"/>
          </a:p>
          <a:p>
            <a:r>
              <a:rPr lang="en-US" sz="4800" dirty="0"/>
              <a:t>Secured former school building from the city of Summerfield for a low lease</a:t>
            </a:r>
          </a:p>
          <a:p>
            <a:endParaRPr lang="en-US" sz="4800" dirty="0"/>
          </a:p>
          <a:p>
            <a:endParaRPr lang="en-US" sz="4800" dirty="0"/>
          </a:p>
          <a:p>
            <a:endParaRPr lang="en-US" sz="4800" dirty="0"/>
          </a:p>
          <a:p>
            <a:endParaRPr lang="en-US" sz="20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30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4CF1F-8D66-46DC-809B-D93855DAE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66849"/>
            <a:ext cx="8825658" cy="4953001"/>
          </a:xfrm>
        </p:spPr>
        <p:txBody>
          <a:bodyPr>
            <a:normAutofit fontScale="90000"/>
          </a:bodyPr>
          <a:lstStyle/>
          <a:p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    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Insured Building,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Employees, and Students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D538F5-A740-48B1-B4F1-61B38E60D6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66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23274-8F5B-4A29-A737-3257B857A5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4191000"/>
          </a:xfrm>
        </p:spPr>
        <p:txBody>
          <a:bodyPr/>
          <a:lstStyle/>
          <a:p>
            <a:r>
              <a:rPr lang="en-US" sz="4800" dirty="0"/>
              <a:t>Restored heat to School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Cleaned up Building from being closed up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1F1E7F-121D-4213-B239-EFE50B81D1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39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04648-C849-4C4C-87DE-37D3A4167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7349" y="1533524"/>
            <a:ext cx="8323263" cy="4619626"/>
          </a:xfrm>
        </p:spPr>
        <p:txBody>
          <a:bodyPr>
            <a:normAutofit fontScale="90000"/>
          </a:bodyPr>
          <a:lstStyle/>
          <a:p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Have a Project Manager and Assistant working on Tower Start.</a:t>
            </a: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B4E63F-1EA7-481E-BDF9-41ADC2C7F9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41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09C4D-C72C-4A9D-91DA-DF4894AFB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B909D-3DFD-4065-8736-F0EFB39CB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371600"/>
            <a:ext cx="8946541" cy="4876799"/>
          </a:xfrm>
        </p:spPr>
        <p:txBody>
          <a:bodyPr>
            <a:normAutofit/>
          </a:bodyPr>
          <a:lstStyle/>
          <a:p>
            <a:r>
              <a:rPr lang="en-US" sz="3600" dirty="0"/>
              <a:t>Have a dedicated Grant Writer who applied for a </a:t>
            </a:r>
            <a:r>
              <a:rPr lang="en-US" sz="3600" dirty="0" err="1"/>
              <a:t>Americorp</a:t>
            </a:r>
            <a:r>
              <a:rPr lang="en-US" sz="3600" dirty="0"/>
              <a:t> group of 8-10 young adults to come help for 10-12 weeks on the school renovations.  </a:t>
            </a:r>
          </a:p>
          <a:p>
            <a:r>
              <a:rPr lang="en-US" sz="3600" dirty="0" err="1"/>
              <a:t>Americorp</a:t>
            </a:r>
            <a:r>
              <a:rPr lang="en-US" sz="3600" dirty="0"/>
              <a:t> Visit – Done. </a:t>
            </a:r>
          </a:p>
          <a:p>
            <a:r>
              <a:rPr lang="en-US" sz="3600" dirty="0"/>
              <a:t>Have a possibility of a VISTA Volunteer who will work in KC with the President this summer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64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85D71-BFC5-436C-B7EB-6FB35E414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4714875"/>
          </a:xfrm>
        </p:spPr>
        <p:txBody>
          <a:bodyPr/>
          <a:lstStyle/>
          <a:p>
            <a:r>
              <a:rPr lang="en-US" sz="4800" dirty="0"/>
              <a:t>Tower Farm –  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First dozen towers have arrived and are being experimentally planted</a:t>
            </a:r>
            <a:br>
              <a:rPr lang="en-US" sz="4800" dirty="0"/>
            </a:br>
            <a:br>
              <a:rPr lang="en-US" sz="4800" dirty="0"/>
            </a:b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7A4D42-41C8-49F3-A01B-69DCEE7781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71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E46DCF-031B-458F-9B1F-2C79FEC03780}"/>
              </a:ext>
            </a:extLst>
          </p:cNvPr>
          <p:cNvSpPr txBox="1"/>
          <p:nvPr/>
        </p:nvSpPr>
        <p:spPr>
          <a:xfrm>
            <a:off x="457200" y="533401"/>
            <a:ext cx="100298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High Tech Super Healthy Food  </a:t>
            </a:r>
            <a:r>
              <a:rPr lang="en-US" sz="2800" dirty="0"/>
              <a:t>- Grow up to 30% more food, 3x faster — while saving up to 90% more space and 98% more water compared to traditional growing methods! </a:t>
            </a:r>
          </a:p>
          <a:p>
            <a:r>
              <a:rPr lang="en-US" sz="2000" dirty="0"/>
              <a:t>Towergarden.com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9F52AD-2990-4D93-AC22-59E77C3F5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175" y="2049352"/>
            <a:ext cx="8153400" cy="45827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B220E7-7A72-408D-8A77-59783C0917DE}"/>
              </a:ext>
            </a:extLst>
          </p:cNvPr>
          <p:cNvSpPr txBox="1"/>
          <p:nvPr/>
        </p:nvSpPr>
        <p:spPr>
          <a:xfrm>
            <a:off x="561975" y="3152775"/>
            <a:ext cx="2362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NASA developed Aeroponic Towers </a:t>
            </a:r>
          </a:p>
        </p:txBody>
      </p:sp>
    </p:spTree>
    <p:extLst>
      <p:ext uri="{BB962C8B-B14F-4D97-AF65-F5344CB8AC3E}">
        <p14:creationId xmlns:p14="http://schemas.microsoft.com/office/powerpoint/2010/main" val="2429547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22DC1-5E06-4262-BDB1-766CA23F2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			</a:t>
            </a:r>
            <a:r>
              <a:rPr lang="en-US" dirty="0">
                <a:solidFill>
                  <a:schemeClr val="accent1"/>
                </a:solidFill>
              </a:rPr>
              <a:t>Problem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DC179-8A8C-4678-9D52-D332807AE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285876"/>
            <a:ext cx="9287853" cy="496252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4400" dirty="0"/>
              <a:t>We are failing our veterans transitioning to civilian life.</a:t>
            </a:r>
          </a:p>
          <a:p>
            <a:pPr marL="0" indent="0">
              <a:buNone/>
            </a:pPr>
            <a:r>
              <a:rPr lang="en-US" sz="9600" dirty="0"/>
              <a:t>      </a:t>
            </a:r>
          </a:p>
          <a:p>
            <a:pPr marL="0" indent="0">
              <a:buNone/>
            </a:pPr>
            <a:r>
              <a:rPr lang="en-US" sz="9600" dirty="0"/>
              <a:t>       Career Change </a:t>
            </a:r>
          </a:p>
          <a:p>
            <a:pPr marL="0" indent="0">
              <a:buNone/>
            </a:pPr>
            <a:r>
              <a:rPr lang="en-US" sz="9600" dirty="0"/>
              <a:t>       Purpose in Life </a:t>
            </a:r>
          </a:p>
          <a:p>
            <a:pPr marL="0" indent="0">
              <a:buNone/>
            </a:pPr>
            <a:r>
              <a:rPr lang="en-US" sz="9600" dirty="0"/>
              <a:t>       Adjust Mentally, Emotionally, Spiritually and Physically </a:t>
            </a:r>
          </a:p>
          <a:p>
            <a:pPr marL="0" indent="0">
              <a:buNone/>
            </a:pPr>
            <a:endParaRPr lang="en-US" sz="9600" dirty="0"/>
          </a:p>
          <a:p>
            <a:pPr marL="0" indent="0">
              <a:buNone/>
            </a:pPr>
            <a:r>
              <a:rPr lang="en-US" sz="12800" b="1" dirty="0">
                <a:solidFill>
                  <a:schemeClr val="accent1"/>
                </a:solidFill>
              </a:rPr>
              <a:t>These things Take TIME  - which they don’t get</a:t>
            </a:r>
          </a:p>
          <a:p>
            <a:pPr marL="0" indent="0">
              <a:buNone/>
            </a:pPr>
            <a:endParaRPr lang="en-US" sz="11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11200" dirty="0">
                <a:solidFill>
                  <a:schemeClr val="accent1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927649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A308C-0529-4AD5-B3C8-DA5CCF78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Experimental</a:t>
            </a:r>
            <a:br>
              <a:rPr lang="en-US" dirty="0"/>
            </a:br>
            <a:r>
              <a:rPr lang="en-US" dirty="0"/>
              <a:t>  Short Tower for</a:t>
            </a:r>
            <a:br>
              <a:rPr lang="en-US" dirty="0"/>
            </a:br>
            <a:r>
              <a:rPr lang="en-US" dirty="0"/>
              <a:t>  Marketing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4A73BC-81FD-4A6A-AF40-77D164A2C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82252" y="1098515"/>
            <a:ext cx="6123095" cy="3992880"/>
          </a:xfrm>
        </p:spPr>
      </p:pic>
    </p:spTree>
    <p:extLst>
      <p:ext uri="{BB962C8B-B14F-4D97-AF65-F5344CB8AC3E}">
        <p14:creationId xmlns:p14="http://schemas.microsoft.com/office/powerpoint/2010/main" val="2075103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A9937-F30E-40B8-B1F4-0FF5491BF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452718"/>
            <a:ext cx="9227874" cy="1400530"/>
          </a:xfrm>
        </p:spPr>
        <p:txBody>
          <a:bodyPr/>
          <a:lstStyle/>
          <a:p>
            <a:r>
              <a:rPr lang="en-US" dirty="0"/>
              <a:t>Phase 1 </a:t>
            </a:r>
            <a:br>
              <a:rPr lang="en-US" dirty="0"/>
            </a:br>
            <a:r>
              <a:rPr lang="en-US" dirty="0"/>
              <a:t>30- 40  towers in the School Building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EF07B-2BB2-47B4-BD8D-6CE261107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2052918"/>
            <a:ext cx="9226893" cy="4195481"/>
          </a:xfrm>
        </p:spPr>
        <p:txBody>
          <a:bodyPr/>
          <a:lstStyle/>
          <a:p>
            <a:r>
              <a:rPr lang="en-US" dirty="0"/>
              <a:t>  </a:t>
            </a:r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r>
              <a:rPr lang="en-US" sz="4400" dirty="0"/>
              <a:t>Phase 2 -   </a:t>
            </a:r>
          </a:p>
          <a:p>
            <a:pPr marL="0" indent="0">
              <a:buNone/>
            </a:pPr>
            <a:r>
              <a:rPr lang="en-US" sz="4400" dirty="0"/>
              <a:t>50- 60 Towers in a Commercial Greenhouse on the School Property</a:t>
            </a:r>
          </a:p>
        </p:txBody>
      </p:sp>
    </p:spTree>
    <p:extLst>
      <p:ext uri="{BB962C8B-B14F-4D97-AF65-F5344CB8AC3E}">
        <p14:creationId xmlns:p14="http://schemas.microsoft.com/office/powerpoint/2010/main" val="3415034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E5152-95B1-4AE4-8104-CDA50FA9FA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Our First Customer – The New Riverside Market in Blue Rapids MCP4G helped start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9E1F9A-FBD0-46AD-B42F-4A9A5E6E5A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4171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495329-2AC6-42EF-A5C7-045F77F43DC9}"/>
              </a:ext>
            </a:extLst>
          </p:cNvPr>
          <p:cNvSpPr txBox="1"/>
          <p:nvPr/>
        </p:nvSpPr>
        <p:spPr>
          <a:xfrm>
            <a:off x="533401" y="1190625"/>
            <a:ext cx="88773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How-To Training</a:t>
            </a:r>
          </a:p>
          <a:p>
            <a:endParaRPr lang="en-US" sz="4000" dirty="0"/>
          </a:p>
          <a:p>
            <a:r>
              <a:rPr lang="en-US" sz="4000" dirty="0"/>
              <a:t>Aeroponic Growing:  </a:t>
            </a:r>
          </a:p>
          <a:p>
            <a:r>
              <a:rPr lang="en-US" sz="4000" dirty="0"/>
              <a:t>It’s a business they can get hired for, or or start their own tower farm</a:t>
            </a:r>
          </a:p>
          <a:p>
            <a:r>
              <a:rPr lang="en-US" sz="2800" dirty="0"/>
              <a:t>				</a:t>
            </a:r>
          </a:p>
          <a:p>
            <a:r>
              <a:rPr lang="en-US" sz="2800" dirty="0"/>
              <a:t>         (250,000 plants on one acre!)  </a:t>
            </a:r>
          </a:p>
          <a:p>
            <a:endParaRPr lang="en-US" sz="2800" dirty="0"/>
          </a:p>
          <a:p>
            <a:r>
              <a:rPr lang="en-US" sz="4000" i="1" dirty="0">
                <a:solidFill>
                  <a:schemeClr val="accent1"/>
                </a:solidFill>
              </a:rPr>
              <a:t>    Good for Business and Health!</a:t>
            </a:r>
          </a:p>
        </p:txBody>
      </p:sp>
    </p:spTree>
    <p:extLst>
      <p:ext uri="{BB962C8B-B14F-4D97-AF65-F5344CB8AC3E}">
        <p14:creationId xmlns:p14="http://schemas.microsoft.com/office/powerpoint/2010/main" val="35798200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ED66EF-3F3D-4B73-85D5-C7643D37088E}"/>
              </a:ext>
            </a:extLst>
          </p:cNvPr>
          <p:cNvSpPr txBox="1"/>
          <p:nvPr/>
        </p:nvSpPr>
        <p:spPr>
          <a:xfrm>
            <a:off x="590551" y="609600"/>
            <a:ext cx="99060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   What about those with a Non-  Ag interest?   </a:t>
            </a:r>
            <a:endParaRPr lang="en-US" sz="3200" b="1" dirty="0">
              <a:solidFill>
                <a:schemeClr val="accent1"/>
              </a:solidFill>
            </a:endParaRPr>
          </a:p>
          <a:p>
            <a:endParaRPr lang="en-US" sz="3200" b="1" dirty="0">
              <a:solidFill>
                <a:schemeClr val="accent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/>
              <a:t>Training for Renewable Energy Skills, Construction at nearby Quality Homes 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3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/>
              <a:t> Education Center on site with GI Bill online    	and can hybrid with nearby colleges</a:t>
            </a:r>
          </a:p>
          <a:p>
            <a:endParaRPr lang="en-US" sz="3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/>
              <a:t>Local Job Interest -   Manufacturing and Construction </a:t>
            </a:r>
          </a:p>
        </p:txBody>
      </p:sp>
    </p:spTree>
    <p:extLst>
      <p:ext uri="{BB962C8B-B14F-4D97-AF65-F5344CB8AC3E}">
        <p14:creationId xmlns:p14="http://schemas.microsoft.com/office/powerpoint/2010/main" val="3764877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1C3CE9-88B1-4D49-90E7-28025BAB6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49" y="0"/>
            <a:ext cx="10142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910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70E694-4E93-4358-A17D-2B4FC678F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83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3D6902-EAB1-4374-936B-1D4A544A3565}"/>
              </a:ext>
            </a:extLst>
          </p:cNvPr>
          <p:cNvSpPr txBox="1"/>
          <p:nvPr/>
        </p:nvSpPr>
        <p:spPr>
          <a:xfrm>
            <a:off x="695325" y="447676"/>
            <a:ext cx="9677402" cy="898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Besides Career Guidance, Transition Plus hopes to have </a:t>
            </a:r>
          </a:p>
          <a:p>
            <a:pPr algn="ctr"/>
            <a:r>
              <a:rPr lang="en-US" sz="2800" b="1" dirty="0"/>
              <a:t> </a:t>
            </a:r>
          </a:p>
          <a:p>
            <a:pPr algn="ctr"/>
            <a:r>
              <a:rPr lang="en-US" sz="2800" b="1" dirty="0">
                <a:solidFill>
                  <a:schemeClr val="accent1"/>
                </a:solidFill>
              </a:rPr>
              <a:t>Affordable Housing and </a:t>
            </a:r>
          </a:p>
          <a:p>
            <a:pPr algn="ctr"/>
            <a:r>
              <a:rPr lang="en-US" sz="2800" b="1" dirty="0">
                <a:solidFill>
                  <a:schemeClr val="accent1"/>
                </a:solidFill>
              </a:rPr>
              <a:t>Financial Counseling</a:t>
            </a:r>
          </a:p>
          <a:p>
            <a:pPr algn="ctr"/>
            <a:endParaRPr lang="en-US" sz="2800" dirty="0"/>
          </a:p>
          <a:p>
            <a:r>
              <a:rPr lang="en-US" sz="2800" dirty="0"/>
              <a:t>Low rent Housing allows them to learn to save and manage their money for their new career </a:t>
            </a:r>
          </a:p>
          <a:p>
            <a:endParaRPr lang="en-US" sz="2800" dirty="0"/>
          </a:p>
          <a:p>
            <a:r>
              <a:rPr lang="en-US" sz="2800" dirty="0"/>
              <a:t>Housing also allows for them to still connect with their tribe so they are not so alone or different. 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  <p:pic>
        <p:nvPicPr>
          <p:cNvPr id="4" name="image2.png">
            <a:extLst>
              <a:ext uri="{FF2B5EF4-FFF2-40B4-BE49-F238E27FC236}">
                <a16:creationId xmlns:a16="http://schemas.microsoft.com/office/drawing/2014/main" id="{19C63252-3949-4906-97A7-86E1FA67B8F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10501" y="1190625"/>
            <a:ext cx="106680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872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9DE36B-AFA0-4F04-8BAC-A4958B2BCA23}"/>
              </a:ext>
            </a:extLst>
          </p:cNvPr>
          <p:cNvSpPr txBox="1"/>
          <p:nvPr/>
        </p:nvSpPr>
        <p:spPr>
          <a:xfrm>
            <a:off x="571500" y="304800"/>
            <a:ext cx="98393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This is Another Piece – Possible Idea for  Affordable Housing   </a:t>
            </a:r>
          </a:p>
          <a:p>
            <a:r>
              <a:rPr lang="en-US" sz="3600" dirty="0"/>
              <a:t>      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85BA43-4F7F-44AE-AA9F-C3116FF35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162" y="2013268"/>
            <a:ext cx="6238875" cy="48447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3EBFF4-5BD2-42FF-8CE3-FBE377463778}"/>
              </a:ext>
            </a:extLst>
          </p:cNvPr>
          <p:cNvSpPr txBox="1"/>
          <p:nvPr/>
        </p:nvSpPr>
        <p:spPr>
          <a:xfrm>
            <a:off x="657225" y="3219450"/>
            <a:ext cx="4695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Former Vet Home with 25 rooms</a:t>
            </a:r>
          </a:p>
        </p:txBody>
      </p:sp>
    </p:spTree>
    <p:extLst>
      <p:ext uri="{BB962C8B-B14F-4D97-AF65-F5344CB8AC3E}">
        <p14:creationId xmlns:p14="http://schemas.microsoft.com/office/powerpoint/2010/main" val="42262733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13E521-1F05-4373-BF33-A97AADCFB5C2}"/>
              </a:ext>
            </a:extLst>
          </p:cNvPr>
          <p:cNvSpPr txBox="1"/>
          <p:nvPr/>
        </p:nvSpPr>
        <p:spPr>
          <a:xfrm>
            <a:off x="733426" y="1085850"/>
            <a:ext cx="101346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Need Medical Care – </a:t>
            </a:r>
          </a:p>
          <a:p>
            <a:endParaRPr lang="en-US" sz="4000" b="1" dirty="0">
              <a:solidFill>
                <a:schemeClr val="accent1"/>
              </a:solidFill>
            </a:endParaRPr>
          </a:p>
          <a:p>
            <a:pPr algn="ctr"/>
            <a:r>
              <a:rPr lang="en-US" sz="4000" b="1" dirty="0">
                <a:solidFill>
                  <a:schemeClr val="accent1"/>
                </a:solidFill>
              </a:rPr>
              <a:t>Transition Plus </a:t>
            </a:r>
          </a:p>
          <a:p>
            <a:pPr algn="ctr"/>
            <a:r>
              <a:rPr lang="en-US" sz="4000" b="1" dirty="0">
                <a:solidFill>
                  <a:schemeClr val="tx1">
                    <a:lumMod val="95000"/>
                  </a:schemeClr>
                </a:solidFill>
              </a:rPr>
              <a:t>is working toward setting up for Telemedicine able to</a:t>
            </a:r>
          </a:p>
          <a:p>
            <a:pPr algn="ctr"/>
            <a:r>
              <a:rPr lang="en-US" sz="4000" b="1" dirty="0">
                <a:solidFill>
                  <a:schemeClr val="tx1">
                    <a:lumMod val="95000"/>
                  </a:schemeClr>
                </a:solidFill>
              </a:rPr>
              <a:t>  access VA Hospitals and specialists. </a:t>
            </a:r>
          </a:p>
          <a:p>
            <a:endParaRPr lang="en-US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76837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37119-ADAA-4C45-8DED-0C065A4FB925}"/>
              </a:ext>
            </a:extLst>
          </p:cNvPr>
          <p:cNvSpPr txBox="1"/>
          <p:nvPr/>
        </p:nvSpPr>
        <p:spPr>
          <a:xfrm>
            <a:off x="5638800" y="296227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30BD57-0BFB-42EC-8AEF-88BB7C95EE0F}"/>
              </a:ext>
            </a:extLst>
          </p:cNvPr>
          <p:cNvSpPr txBox="1"/>
          <p:nvPr/>
        </p:nvSpPr>
        <p:spPr>
          <a:xfrm>
            <a:off x="2476500" y="3314700"/>
            <a:ext cx="3152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EF083D-423D-454F-9CBB-9ED08A83ADC0}"/>
              </a:ext>
            </a:extLst>
          </p:cNvPr>
          <p:cNvSpPr txBox="1"/>
          <p:nvPr/>
        </p:nvSpPr>
        <p:spPr>
          <a:xfrm>
            <a:off x="1190626" y="1057276"/>
            <a:ext cx="901065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Result:  Chance for substance abuse, homelessness and suicide. </a:t>
            </a:r>
          </a:p>
          <a:p>
            <a:endParaRPr lang="en-US" sz="4000" dirty="0"/>
          </a:p>
          <a:p>
            <a:r>
              <a:rPr lang="en-US" sz="2800" dirty="0"/>
              <a:t>“More than </a:t>
            </a:r>
            <a:r>
              <a:rPr lang="en-US" sz="2800" dirty="0">
                <a:solidFill>
                  <a:schemeClr val="accent1"/>
                </a:solidFill>
              </a:rPr>
              <a:t>20 percent of veterans with PTSD also suffer from an addiction…</a:t>
            </a:r>
            <a:r>
              <a:rPr lang="en-US" sz="2800" dirty="0"/>
              <a:t>” </a:t>
            </a:r>
            <a:r>
              <a:rPr lang="en-US" dirty="0"/>
              <a:t>Addictioncenter.com</a:t>
            </a:r>
          </a:p>
          <a:p>
            <a:endParaRPr lang="en-US" sz="2400" dirty="0"/>
          </a:p>
          <a:p>
            <a:r>
              <a:rPr lang="en-US" sz="2800" dirty="0">
                <a:solidFill>
                  <a:schemeClr val="accent1"/>
                </a:solidFill>
              </a:rPr>
              <a:t>“Daily, around 20 veterans commit suicide.  </a:t>
            </a:r>
            <a:r>
              <a:rPr lang="en-US" sz="2800" dirty="0"/>
              <a:t>Veterans’ suicides account for 18% of the suicide deaths in the country, while they only make up 8.5% of the adult population.”  </a:t>
            </a:r>
            <a:r>
              <a:rPr lang="en-US" sz="1600" dirty="0"/>
              <a:t>U.S. Department of Veterans Affairs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8121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0BF8DD-F0D1-47D4-BCA0-053E6368BFAB}"/>
              </a:ext>
            </a:extLst>
          </p:cNvPr>
          <p:cNvSpPr txBox="1"/>
          <p:nvPr/>
        </p:nvSpPr>
        <p:spPr>
          <a:xfrm>
            <a:off x="714376" y="228601"/>
            <a:ext cx="10448924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Board Leadership– </a:t>
            </a:r>
          </a:p>
          <a:p>
            <a:endParaRPr lang="en-US" sz="3600" dirty="0"/>
          </a:p>
          <a:p>
            <a:r>
              <a:rPr lang="en-US" sz="3600" dirty="0"/>
              <a:t>President, Gary Smith, Kansas City</a:t>
            </a:r>
          </a:p>
          <a:p>
            <a:r>
              <a:rPr lang="en-US" sz="3600" dirty="0"/>
              <a:t>Former Colonel, Jerry Zayas from Blue Rapids</a:t>
            </a:r>
          </a:p>
          <a:p>
            <a:r>
              <a:rPr lang="en-US" sz="3600" dirty="0"/>
              <a:t>Eco Devo, Ellen Barber, Marshall County</a:t>
            </a:r>
          </a:p>
          <a:p>
            <a:r>
              <a:rPr lang="en-US" sz="3600" dirty="0"/>
              <a:t>   Secretary</a:t>
            </a:r>
          </a:p>
          <a:p>
            <a:r>
              <a:rPr lang="en-US" sz="3600" dirty="0"/>
              <a:t>Treasurer, Dick Brumbaugh, Kansas City</a:t>
            </a:r>
          </a:p>
          <a:p>
            <a:r>
              <a:rPr lang="en-US" sz="3600" dirty="0"/>
              <a:t>Project Director, Lynn Sunderland</a:t>
            </a:r>
          </a:p>
          <a:p>
            <a:r>
              <a:rPr lang="en-US" sz="3600" dirty="0"/>
              <a:t>Former veteran chaplain  specialty in			    	mental health, Jim McNeil </a:t>
            </a:r>
          </a:p>
          <a:p>
            <a:r>
              <a:rPr lang="en-US" sz="3600" dirty="0"/>
              <a:t>Ryan Woodyard, Blue Rapids Police Force</a:t>
            </a:r>
          </a:p>
          <a:p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255810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CDA091-5CBB-4EEE-BC12-961F79583CAF}"/>
              </a:ext>
            </a:extLst>
          </p:cNvPr>
          <p:cNvSpPr txBox="1"/>
          <p:nvPr/>
        </p:nvSpPr>
        <p:spPr>
          <a:xfrm>
            <a:off x="1238250" y="942975"/>
            <a:ext cx="858202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Partnerships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b="1" dirty="0"/>
              <a:t>USO</a:t>
            </a:r>
            <a:r>
              <a:rPr lang="en-US" sz="2800" dirty="0"/>
              <a:t> excited to promote Transition Plus to the transitioning military from Ft. Riley, Leavenworth and Omaha</a:t>
            </a:r>
          </a:p>
          <a:p>
            <a:r>
              <a:rPr lang="en-US" sz="2800" b="1" dirty="0"/>
              <a:t>Department of Commerce</a:t>
            </a:r>
            <a:r>
              <a:rPr lang="en-US" sz="2800" dirty="0"/>
              <a:t> Community Service 	Tax Credits Partnership and the Donors, </a:t>
            </a:r>
            <a:r>
              <a:rPr lang="en-US" sz="2800" b="1" dirty="0"/>
              <a:t>Community College </a:t>
            </a:r>
            <a:r>
              <a:rPr lang="en-US" sz="2800" dirty="0"/>
              <a:t>Partnerships, </a:t>
            </a:r>
          </a:p>
          <a:p>
            <a:r>
              <a:rPr lang="en-US" sz="2800" b="1" dirty="0"/>
              <a:t>Developing a </a:t>
            </a:r>
            <a:r>
              <a:rPr lang="en-US" sz="2800" b="1" dirty="0" err="1"/>
              <a:t>Telemed</a:t>
            </a:r>
            <a:r>
              <a:rPr lang="en-US" sz="2800" b="1" dirty="0"/>
              <a:t> Partnership</a:t>
            </a:r>
            <a:r>
              <a:rPr lang="en-US" sz="2800" dirty="0"/>
              <a:t>, </a:t>
            </a:r>
          </a:p>
          <a:p>
            <a:r>
              <a:rPr lang="en-US" sz="2800" b="1" dirty="0"/>
              <a:t>Tech Assistance </a:t>
            </a:r>
            <a:r>
              <a:rPr lang="en-US" sz="2800" dirty="0"/>
              <a:t>for Tower Farming, Lincoln Farm</a:t>
            </a:r>
          </a:p>
          <a:p>
            <a:r>
              <a:rPr lang="en-US" sz="2800" b="1" dirty="0"/>
              <a:t>Farm Bureau – 10k grant for a Greenhouse</a:t>
            </a:r>
          </a:p>
          <a:p>
            <a:r>
              <a:rPr lang="en-US" sz="2800" b="1" dirty="0"/>
              <a:t>SAVE Farm – Manhattan, KS</a:t>
            </a:r>
          </a:p>
        </p:txBody>
      </p:sp>
    </p:spTree>
    <p:extLst>
      <p:ext uri="{BB962C8B-B14F-4D97-AF65-F5344CB8AC3E}">
        <p14:creationId xmlns:p14="http://schemas.microsoft.com/office/powerpoint/2010/main" val="4538799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B5C237-F107-4C43-B151-AA7F414B2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1210508"/>
            <a:ext cx="7344412" cy="51716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AD67FC-6D9D-4B6F-9885-254382038651}"/>
              </a:ext>
            </a:extLst>
          </p:cNvPr>
          <p:cNvSpPr txBox="1"/>
          <p:nvPr/>
        </p:nvSpPr>
        <p:spPr>
          <a:xfrm>
            <a:off x="904875" y="571500"/>
            <a:ext cx="8039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Former School Building – Leased from the City of </a:t>
            </a:r>
          </a:p>
          <a:p>
            <a:r>
              <a:rPr lang="en-US" sz="3200" dirty="0"/>
              <a:t>Summerfield</a:t>
            </a:r>
          </a:p>
        </p:txBody>
      </p:sp>
    </p:spTree>
    <p:extLst>
      <p:ext uri="{BB962C8B-B14F-4D97-AF65-F5344CB8AC3E}">
        <p14:creationId xmlns:p14="http://schemas.microsoft.com/office/powerpoint/2010/main" val="36458735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9531C2-3F8B-4F3F-865F-85C5E8D2ED1E}"/>
              </a:ext>
            </a:extLst>
          </p:cNvPr>
          <p:cNvSpPr txBox="1"/>
          <p:nvPr/>
        </p:nvSpPr>
        <p:spPr>
          <a:xfrm>
            <a:off x="419100" y="828676"/>
            <a:ext cx="8582025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August 2019 -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b="1" dirty="0">
                <a:solidFill>
                  <a:schemeClr val="accent1"/>
                </a:solidFill>
              </a:rPr>
              <a:t>Tax Credits </a:t>
            </a:r>
            <a:r>
              <a:rPr lang="en-US" sz="4000" dirty="0">
                <a:solidFill>
                  <a:schemeClr val="accent1"/>
                </a:solidFill>
              </a:rPr>
              <a:t>Awarded at $300,000 - 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School Renovation and Tower Farm Start Up with Indoor and Outdoor Commercial Greenhouse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Shared Community Kitchen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4000" dirty="0"/>
          </a:p>
          <a:p>
            <a:r>
              <a:rPr lang="en-US" sz="4000" dirty="0"/>
              <a:t>      </a:t>
            </a:r>
          </a:p>
          <a:p>
            <a:endParaRPr lang="en-US" sz="2800" dirty="0"/>
          </a:p>
          <a:p>
            <a:r>
              <a:rPr lang="en-US" sz="2400" dirty="0"/>
              <a:t>  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179446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1CC6F3-B064-4A69-872F-0382FCA89324}"/>
              </a:ext>
            </a:extLst>
          </p:cNvPr>
          <p:cNvSpPr txBox="1"/>
          <p:nvPr/>
        </p:nvSpPr>
        <p:spPr>
          <a:xfrm>
            <a:off x="847726" y="361950"/>
            <a:ext cx="8286750" cy="790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Plan that is Reproducible – This is the prototype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3600" b="1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Empty consolidated school buildings in rural areas are everywhere.  Need a new purpose!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Need for healthy farm-to-table food grown locally is needed everywhere!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Need for Telemedicine in the rural areas is needed for better care – lower costs and better access    </a:t>
            </a:r>
          </a:p>
          <a:p>
            <a:r>
              <a:rPr lang="en-US" sz="2800" dirty="0"/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/>
          </a:p>
          <a:p>
            <a:r>
              <a:rPr lang="en-US" sz="2800" dirty="0"/>
              <a:t>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8924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FD234A-029D-4932-93A4-9D500F0CA6F3}"/>
              </a:ext>
            </a:extLst>
          </p:cNvPr>
          <p:cNvSpPr txBox="1"/>
          <p:nvPr/>
        </p:nvSpPr>
        <p:spPr>
          <a:xfrm>
            <a:off x="1152525" y="1276350"/>
            <a:ext cx="842962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/>
              <a:t>Veterans need time to transition  to civilian life with career discovery and healing to be successful! 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40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dirty="0"/>
              <a:t>That can happen with </a:t>
            </a:r>
          </a:p>
          <a:p>
            <a:r>
              <a:rPr lang="en-US" sz="4000" b="1" dirty="0"/>
              <a:t>                Transition Plus!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3600" dirty="0"/>
          </a:p>
          <a:p>
            <a:r>
              <a:rPr lang="en-US" sz="3600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6761978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6717BD-84BE-43E9-A016-3B40F92C2712}"/>
              </a:ext>
            </a:extLst>
          </p:cNvPr>
          <p:cNvSpPr txBox="1"/>
          <p:nvPr/>
        </p:nvSpPr>
        <p:spPr>
          <a:xfrm>
            <a:off x="419100" y="371475"/>
            <a:ext cx="98298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Training </a:t>
            </a:r>
            <a:r>
              <a:rPr lang="en-US" sz="3200" b="1" dirty="0"/>
              <a:t>Veterans -  </a:t>
            </a:r>
          </a:p>
          <a:p>
            <a:pPr algn="ctr"/>
            <a:r>
              <a:rPr lang="en-US" sz="3200" b="1" dirty="0"/>
              <a:t>Transforming Rural Communities 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3C8CA0-E64F-4438-96EE-F03334981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693485"/>
            <a:ext cx="7200167" cy="50519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AC8426-4603-435D-A020-3A08439C174C}"/>
              </a:ext>
            </a:extLst>
          </p:cNvPr>
          <p:cNvSpPr txBox="1"/>
          <p:nvPr/>
        </p:nvSpPr>
        <p:spPr>
          <a:xfrm>
            <a:off x="656766" y="4687579"/>
            <a:ext cx="1704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Online GI Bill Ed Career Options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11303F-42FA-4930-814C-174FDF126F89}"/>
              </a:ext>
            </a:extLst>
          </p:cNvPr>
          <p:cNvSpPr txBox="1"/>
          <p:nvPr/>
        </p:nvSpPr>
        <p:spPr>
          <a:xfrm>
            <a:off x="9733818" y="2289066"/>
            <a:ext cx="1797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Tech Healthy Food Growth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AE3648-F080-4FCA-BB1D-E2C7665D9664}"/>
              </a:ext>
            </a:extLst>
          </p:cNvPr>
          <p:cNvSpPr txBox="1"/>
          <p:nvPr/>
        </p:nvSpPr>
        <p:spPr>
          <a:xfrm>
            <a:off x="9733818" y="4031872"/>
            <a:ext cx="199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Telemedicine for Specialized Health Care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964C86-ED43-4A61-82D2-57D002D23A22}"/>
              </a:ext>
            </a:extLst>
          </p:cNvPr>
          <p:cNvSpPr txBox="1"/>
          <p:nvPr/>
        </p:nvSpPr>
        <p:spPr>
          <a:xfrm>
            <a:off x="685799" y="2104400"/>
            <a:ext cx="1504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Affordable Housing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9F23A0-01C8-49D6-A347-A1D81184D51F}"/>
              </a:ext>
            </a:extLst>
          </p:cNvPr>
          <p:cNvSpPr txBox="1"/>
          <p:nvPr/>
        </p:nvSpPr>
        <p:spPr>
          <a:xfrm>
            <a:off x="3562349" y="5728930"/>
            <a:ext cx="5610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7715F4-74EA-437B-9877-82EFFFD48EE0}"/>
              </a:ext>
            </a:extLst>
          </p:cNvPr>
          <p:cNvSpPr txBox="1"/>
          <p:nvPr/>
        </p:nvSpPr>
        <p:spPr>
          <a:xfrm>
            <a:off x="656765" y="3105151"/>
            <a:ext cx="1527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Ag Business Careers that are affordable</a:t>
            </a:r>
          </a:p>
        </p:txBody>
      </p:sp>
    </p:spTree>
    <p:extLst>
      <p:ext uri="{BB962C8B-B14F-4D97-AF65-F5344CB8AC3E}">
        <p14:creationId xmlns:p14="http://schemas.microsoft.com/office/powerpoint/2010/main" val="1115124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9F815-2579-493F-A82B-4F67D64F6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376518"/>
            <a:ext cx="9404723" cy="1400530"/>
          </a:xfrm>
        </p:spPr>
        <p:txBody>
          <a:bodyPr/>
          <a:lstStyle/>
          <a:p>
            <a:r>
              <a:rPr lang="en-US" dirty="0"/>
              <a:t>								</a:t>
            </a:r>
            <a:r>
              <a:rPr lang="en-US" b="1" dirty="0"/>
              <a:t>Mission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E4923-33CD-49C7-A531-E3172A7B9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437" y="1331259"/>
            <a:ext cx="8946541" cy="4195481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To give the needed time to transitioning military to discover a new career path, purpose for life, and healing from inward wounds, we will provide affordable housing, access to  healthcare, agricultural and small business education, all in a quiet area ready for rural renewal.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125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4AC0-CD7B-47D7-9E51-59C88B6D4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Career  Change --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4E9C1-E9FC-41D1-9728-E85B84C04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943100"/>
            <a:ext cx="8946541" cy="3933825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4300" dirty="0"/>
              <a:t>Agricultural Interest – (40% want to farm)</a:t>
            </a:r>
          </a:p>
          <a:p>
            <a:pPr marL="0" indent="0">
              <a:buNone/>
            </a:pPr>
            <a:endParaRPr lang="en-US" sz="43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4300" dirty="0"/>
              <a:t>Introduce to small Ag Businesses without Steep $ Barriers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4300" dirty="0"/>
          </a:p>
          <a:p>
            <a:pPr marL="0" indent="0">
              <a:buNone/>
            </a:pPr>
            <a:r>
              <a:rPr lang="en-US" sz="3200" dirty="0"/>
              <a:t>     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550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3B46F-FF82-41B6-BF00-800D81571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we are 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61358-F75C-4E2E-BA79-0CF635837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/>
              <a:t>Our Phase 1 </a:t>
            </a:r>
            <a:r>
              <a:rPr lang="en-US" sz="3200" dirty="0"/>
              <a:t>-  </a:t>
            </a:r>
          </a:p>
          <a:p>
            <a:endParaRPr lang="en-US" sz="3200" dirty="0"/>
          </a:p>
          <a:p>
            <a:r>
              <a:rPr lang="en-US" sz="3200" dirty="0"/>
              <a:t>High tech </a:t>
            </a:r>
            <a:r>
              <a:rPr lang="en-US" sz="3200" dirty="0" err="1"/>
              <a:t>Areoponic</a:t>
            </a:r>
            <a:r>
              <a:rPr lang="en-US" sz="3200" dirty="0"/>
              <a:t> Tower 	Farm </a:t>
            </a:r>
          </a:p>
          <a:p>
            <a:endParaRPr lang="en-US" sz="3200" dirty="0"/>
          </a:p>
          <a:p>
            <a:r>
              <a:rPr lang="en-US" sz="3200" dirty="0"/>
              <a:t>Bee Keeping training with a Partnership with SAVE Farm in Manhattan (Open to all Bee Learners) due to GI Bill stipulations)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338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82B6E-359D-4EBE-939C-3EA24663A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8FF038-763A-48D3-83C9-0A29A8E75D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601" y="981076"/>
            <a:ext cx="8546233" cy="5219700"/>
          </a:xfrm>
        </p:spPr>
      </p:pic>
    </p:spTree>
    <p:extLst>
      <p:ext uri="{BB962C8B-B14F-4D97-AF65-F5344CB8AC3E}">
        <p14:creationId xmlns:p14="http://schemas.microsoft.com/office/powerpoint/2010/main" val="3069414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FEBA53-228A-42A2-8A56-1F107D6DA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425" y="776598"/>
            <a:ext cx="4857749" cy="565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75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B56156-53FD-4032-A773-8DB7FB297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1" y="609601"/>
            <a:ext cx="8087404" cy="521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336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</TotalTime>
  <Words>1007</Words>
  <Application>Microsoft Office PowerPoint</Application>
  <PresentationFormat>Widescreen</PresentationFormat>
  <Paragraphs>168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Bahnschrift Light</vt:lpstr>
      <vt:lpstr>Century Gothic</vt:lpstr>
      <vt:lpstr>Wingdings</vt:lpstr>
      <vt:lpstr>Wingdings 3</vt:lpstr>
      <vt:lpstr>Ion</vt:lpstr>
      <vt:lpstr>PowerPoint Presentation</vt:lpstr>
      <vt:lpstr>       Problem </vt:lpstr>
      <vt:lpstr>PowerPoint Presentation</vt:lpstr>
      <vt:lpstr>        Mission </vt:lpstr>
      <vt:lpstr>  Career  Change -- </vt:lpstr>
      <vt:lpstr>Where we are Now</vt:lpstr>
      <vt:lpstr>PowerPoint Presentation</vt:lpstr>
      <vt:lpstr>PowerPoint Presentation</vt:lpstr>
      <vt:lpstr>PowerPoint Presentation</vt:lpstr>
      <vt:lpstr>SAVE Farm Partnership – They need 1 ½ million lbs. of honey!  </vt:lpstr>
      <vt:lpstr>Summerfield has a lot of land and willing people who want bees and beekeepers on their property.</vt:lpstr>
      <vt:lpstr>PowerPoint Presentation</vt:lpstr>
      <vt:lpstr>PowerPoint Presentation</vt:lpstr>
      <vt:lpstr>             Insured Building,  Employees, and Students  </vt:lpstr>
      <vt:lpstr>Restored heat to School  Cleaned up Building from being closed up </vt:lpstr>
      <vt:lpstr>     Have a Project Manager and Assistant working on Tower Start.   </vt:lpstr>
      <vt:lpstr>PowerPoint Presentation</vt:lpstr>
      <vt:lpstr>Tower Farm –    First dozen towers have arrived and are being experimentally planted  </vt:lpstr>
      <vt:lpstr>PowerPoint Presentation</vt:lpstr>
      <vt:lpstr>Experimental   Short Tower for   Marketing </vt:lpstr>
      <vt:lpstr>Phase 1  30- 40  towers in the School Building</vt:lpstr>
      <vt:lpstr>Our First Customer – The New Riverside Market in Blue Rapids MCP4G helped start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Barber</dc:creator>
  <cp:lastModifiedBy>Ellen Barber</cp:lastModifiedBy>
  <cp:revision>1</cp:revision>
  <dcterms:created xsi:type="dcterms:W3CDTF">2020-03-05T23:15:52Z</dcterms:created>
  <dcterms:modified xsi:type="dcterms:W3CDTF">2020-03-05T23:21:52Z</dcterms:modified>
</cp:coreProperties>
</file>